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3" r:id="rId5"/>
    <p:sldId id="262" r:id="rId6"/>
    <p:sldId id="261" r:id="rId7"/>
    <p:sldId id="258" r:id="rId8"/>
    <p:sldId id="259" r:id="rId9"/>
    <p:sldId id="265" r:id="rId10"/>
    <p:sldId id="266" r:id="rId11"/>
    <p:sldId id="267" r:id="rId12"/>
    <p:sldId id="260" r:id="rId13"/>
    <p:sldId id="268" r:id="rId14"/>
    <p:sldId id="269" r:id="rId15"/>
    <p:sldId id="270" r:id="rId16"/>
    <p:sldId id="271" r:id="rId17"/>
    <p:sldId id="275" r:id="rId18"/>
    <p:sldId id="276" r:id="rId19"/>
    <p:sldId id="274" r:id="rId20"/>
    <p:sldId id="273" r:id="rId21"/>
    <p:sldId id="272" r:id="rId22"/>
    <p:sldId id="277" r:id="rId23"/>
    <p:sldId id="278" r:id="rId24"/>
    <p:sldId id="279" r:id="rId25"/>
    <p:sldId id="280" r:id="rId26"/>
    <p:sldId id="281" r:id="rId27"/>
    <p:sldId id="282" r:id="rId28"/>
    <p:sldId id="285" r:id="rId29"/>
    <p:sldId id="284" r:id="rId30"/>
    <p:sldId id="283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96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7399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383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7695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6396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153465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928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9397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940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339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937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8521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8559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897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2560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9495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638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61CCD-4DBB-4DBB-B185-C87B6AAB7AF6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4797DA9-0B9E-4F23-957A-8E5D72DE4B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1237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13" Type="http://schemas.openxmlformats.org/officeDocument/2006/relationships/image" Target="../media/image122.jpeg"/><Relationship Id="rId3" Type="http://schemas.openxmlformats.org/officeDocument/2006/relationships/image" Target="../media/image112.jpeg"/><Relationship Id="rId7" Type="http://schemas.openxmlformats.org/officeDocument/2006/relationships/image" Target="../media/image116.jpeg"/><Relationship Id="rId12" Type="http://schemas.openxmlformats.org/officeDocument/2006/relationships/image" Target="../media/image1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jpeg"/><Relationship Id="rId11" Type="http://schemas.openxmlformats.org/officeDocument/2006/relationships/image" Target="../media/image120.jpeg"/><Relationship Id="rId5" Type="http://schemas.openxmlformats.org/officeDocument/2006/relationships/image" Target="../media/image114.jpeg"/><Relationship Id="rId10" Type="http://schemas.openxmlformats.org/officeDocument/2006/relationships/image" Target="../media/image119.jpeg"/><Relationship Id="rId4" Type="http://schemas.openxmlformats.org/officeDocument/2006/relationships/image" Target="../media/image113.jpeg"/><Relationship Id="rId9" Type="http://schemas.openxmlformats.org/officeDocument/2006/relationships/image" Target="../media/image118.jpeg"/><Relationship Id="rId14" Type="http://schemas.openxmlformats.org/officeDocument/2006/relationships/image" Target="../media/image12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24.jpeg"/><Relationship Id="rId7" Type="http://schemas.openxmlformats.org/officeDocument/2006/relationships/image" Target="../media/image128.jpeg"/><Relationship Id="rId12" Type="http://schemas.openxmlformats.org/officeDocument/2006/relationships/image" Target="../media/image1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jpeg"/><Relationship Id="rId11" Type="http://schemas.openxmlformats.org/officeDocument/2006/relationships/image" Target="../media/image132.jpeg"/><Relationship Id="rId5" Type="http://schemas.openxmlformats.org/officeDocument/2006/relationships/image" Target="../media/image126.jpeg"/><Relationship Id="rId10" Type="http://schemas.openxmlformats.org/officeDocument/2006/relationships/image" Target="../media/image131.jpeg"/><Relationship Id="rId4" Type="http://schemas.openxmlformats.org/officeDocument/2006/relationships/image" Target="../media/image125.jpeg"/><Relationship Id="rId9" Type="http://schemas.openxmlformats.org/officeDocument/2006/relationships/image" Target="../media/image13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708" y="-91532"/>
            <a:ext cx="9712868" cy="1646302"/>
          </a:xfrm>
        </p:spPr>
        <p:txBody>
          <a:bodyPr/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Муниципальное образование</a:t>
            </a:r>
            <a:b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п. Депутатский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26" y="1795849"/>
            <a:ext cx="8303741" cy="467085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5105" y="175452"/>
            <a:ext cx="1579001" cy="22069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883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71958" y="0"/>
            <a:ext cx="51700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Клубные  формирования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9644" y="778476"/>
            <a:ext cx="965474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 задача деятельности клубных формирований:</a:t>
            </a: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предоставление населению услуг социально-культурного, просветительского характера;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создание условий для занятия любительским художественным творчеством;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организация свободного времени населения, обеспечивающими оптимальные возможности участия всех возрастных категорий и социальных групп в культурной жизни населения;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расширения кругозора, культурного уровня граждан и культурного пространства территории;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организации творческих союзов.</a:t>
            </a: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По итогам за 2018 год число формирований составляет 20 единиц, количество участников 335. Из них детских и подростков формирований 5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для молодежи 5 формирований и 10 формирований возрастных категорий от 35 и старше.</a:t>
            </a:r>
            <a:endParaRPr lang="ru-RU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9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95310" y="24714"/>
            <a:ext cx="628569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Женский вокальный ансамбль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</a:t>
            </a:r>
            <a:r>
              <a:rPr lang="ru-RU" sz="32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Далбар</a:t>
            </a:r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32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Хотун</a:t>
            </a:r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720" y="1101932"/>
            <a:ext cx="6112873" cy="43197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802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3328" y="24714"/>
            <a:ext cx="626966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Мужской вокальный ансамбль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«Хо</a:t>
            </a:r>
            <a:r>
              <a:rPr lang="en-US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</a:t>
            </a:r>
            <a:r>
              <a:rPr lang="ru-RU" sz="32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уун</a:t>
            </a:r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624" y="1101932"/>
            <a:ext cx="7420723" cy="417382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64741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90303" y="24714"/>
            <a:ext cx="30957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Хор ветеранов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523" y="750611"/>
            <a:ext cx="8291279" cy="428585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22489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62542" y="24714"/>
            <a:ext cx="4551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Мини – Театр «</a:t>
            </a:r>
            <a:r>
              <a:rPr lang="ru-RU" sz="32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Ургэл</a:t>
            </a:r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1404" y="510979"/>
            <a:ext cx="4006761" cy="267117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0543" y="711033"/>
            <a:ext cx="4041043" cy="22710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317" y="2982099"/>
            <a:ext cx="3783848" cy="25241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1205" y="2859172"/>
            <a:ext cx="3858778" cy="27700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47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7154" y="0"/>
            <a:ext cx="438934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Вокальный ансамбль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«Гармония»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3413" y="1011316"/>
            <a:ext cx="3256824" cy="21712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650" y="879194"/>
            <a:ext cx="3625338" cy="25397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77240" y="3164051"/>
            <a:ext cx="41088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Дуэт «Собеседник»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2700" y="3090446"/>
            <a:ext cx="35750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Дуэт «Созвучие»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66169" y="-29690"/>
            <a:ext cx="472276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Коллективы спутники: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Трио «</a:t>
            </a:r>
            <a:r>
              <a:rPr lang="ru-RU" sz="32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Диапозон</a:t>
            </a:r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74617" y="3614326"/>
            <a:ext cx="3111184" cy="20741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4531" y="3538030"/>
            <a:ext cx="3381978" cy="22546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627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1363" y="82379"/>
            <a:ext cx="6457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Вокальная студия «Глиссандо»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6885" y="667153"/>
            <a:ext cx="1164478" cy="21126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52129" y="667152"/>
            <a:ext cx="1223919" cy="21126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36973" y="667152"/>
            <a:ext cx="1214103" cy="21126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69971" y="667152"/>
            <a:ext cx="1214072" cy="21126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28603" y="667152"/>
            <a:ext cx="1056303" cy="21126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29467" y="667152"/>
            <a:ext cx="1141948" cy="21126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315977" y="667153"/>
            <a:ext cx="1862770" cy="21178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8092" y="2887734"/>
            <a:ext cx="2997956" cy="19973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372561" y="2793133"/>
            <a:ext cx="3413307" cy="20919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76048" y="2887733"/>
            <a:ext cx="4012224" cy="26748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432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48108" y="0"/>
            <a:ext cx="7406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Вокальный ансамбль «Карамельки»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108" y="652585"/>
            <a:ext cx="7051986" cy="47013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594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66465" y="24714"/>
            <a:ext cx="6343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Вокальный ансамбль «Радуга»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66465" y="510635"/>
            <a:ext cx="6173665" cy="27699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82415" y="3181601"/>
            <a:ext cx="3443812" cy="2295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8339" y="3181601"/>
            <a:ext cx="3493240" cy="2328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06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50673" y="24714"/>
            <a:ext cx="6974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Фольклорный ансамбль «</a:t>
            </a:r>
            <a:r>
              <a:rPr lang="ru-RU" sz="32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Русичи</a:t>
            </a:r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36083" b="10588"/>
          <a:stretch/>
        </p:blipFill>
        <p:spPr>
          <a:xfrm>
            <a:off x="686231" y="634203"/>
            <a:ext cx="6390072" cy="22718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29725" y="551465"/>
            <a:ext cx="3529062" cy="23545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328" y="2708324"/>
            <a:ext cx="4254230" cy="2778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87530" y="2808745"/>
            <a:ext cx="3918348" cy="2612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348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83" b="8469"/>
          <a:stretch/>
        </p:blipFill>
        <p:spPr>
          <a:xfrm flipH="1">
            <a:off x="5428735" y="0"/>
            <a:ext cx="4043618" cy="647639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2605849"/>
            <a:ext cx="5713436" cy="164630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Глава 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Муниципального 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образование</a:t>
            </a:r>
            <a:b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п. Депутатский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Толокнова Елена Ивановна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7217" y="381601"/>
            <a:ext cx="1579001" cy="22069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99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60720" y="65903"/>
            <a:ext cx="640431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Театрализованные миниатюры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«Сияние»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0174" y="964257"/>
            <a:ext cx="3051816" cy="209214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36407" y="1143121"/>
            <a:ext cx="2964521" cy="203810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8667" y="3181229"/>
            <a:ext cx="3926164" cy="25117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33683" y="3181229"/>
            <a:ext cx="3420012" cy="22776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9917" y="815546"/>
            <a:ext cx="3474475" cy="242304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220694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25212" y="24714"/>
            <a:ext cx="68259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Театральный коллектив «Искра»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t="35552" b="9677"/>
          <a:stretch/>
        </p:blipFill>
        <p:spPr>
          <a:xfrm>
            <a:off x="719049" y="527222"/>
            <a:ext cx="6151307" cy="25268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0356" y="527222"/>
            <a:ext cx="3822358" cy="254823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26126" y="2945242"/>
            <a:ext cx="3583856" cy="23892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t="33514" b="8708"/>
          <a:stretch/>
        </p:blipFill>
        <p:spPr>
          <a:xfrm>
            <a:off x="5633781" y="2955036"/>
            <a:ext cx="6460265" cy="248836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3150" y="2961925"/>
            <a:ext cx="3538753" cy="23558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071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2358" y="24714"/>
            <a:ext cx="73116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Театральный коллектив «Искорки»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4576" y="634202"/>
            <a:ext cx="4090254" cy="27268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614" y="680184"/>
            <a:ext cx="3743268" cy="24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0077" y="3361037"/>
            <a:ext cx="2839426" cy="189140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0799" y="3244359"/>
            <a:ext cx="3262898" cy="21752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9433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56898" y="24714"/>
            <a:ext cx="716253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Женский танцевальный коллектив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                «</a:t>
            </a:r>
            <a:r>
              <a:rPr lang="ru-RU" sz="32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Киэргэ</a:t>
            </a:r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519" y="624501"/>
            <a:ext cx="3814119" cy="2804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8897" y="1101932"/>
            <a:ext cx="4492278" cy="20522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465" y="3529880"/>
            <a:ext cx="2407624" cy="16136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48018" y="3501156"/>
            <a:ext cx="2597063" cy="16423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7389" y="232719"/>
            <a:ext cx="3194581" cy="27861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/>
          <a:srcRect l="5346" t="23515" r="13010" b="15897"/>
          <a:stretch/>
        </p:blipFill>
        <p:spPr>
          <a:xfrm>
            <a:off x="5750011" y="3329668"/>
            <a:ext cx="3712150" cy="20661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840377" y="3329668"/>
            <a:ext cx="1973406" cy="26304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010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93767" y="24714"/>
            <a:ext cx="70888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Танцевальный коллектив «Пульс»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t="29943"/>
          <a:stretch/>
        </p:blipFill>
        <p:spPr>
          <a:xfrm>
            <a:off x="905765" y="708343"/>
            <a:ext cx="4480873" cy="20760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/>
          <a:srcRect t="31259" b="-570"/>
          <a:stretch/>
        </p:blipFill>
        <p:spPr>
          <a:xfrm>
            <a:off x="5690136" y="705017"/>
            <a:ext cx="4500070" cy="20793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784389"/>
            <a:ext cx="4274121" cy="2714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74121" y="3004652"/>
            <a:ext cx="3253066" cy="21687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16850" t="28076" r="28200" b="23820"/>
          <a:stretch/>
        </p:blipFill>
        <p:spPr>
          <a:xfrm>
            <a:off x="7768281" y="3004652"/>
            <a:ext cx="3715265" cy="21682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35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53797" y="300627"/>
            <a:ext cx="5900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Любительские объединения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57503" y="1186028"/>
            <a:ext cx="338906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Русская община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«Сударушка»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59600" y="1143611"/>
            <a:ext cx="367280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Клуб рукоделия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«Северный узор»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3477" y="1143611"/>
            <a:ext cx="303320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Женский клуб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</a:t>
            </a:r>
            <a:r>
              <a:rPr lang="ru-RU" sz="32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Берегиня</a:t>
            </a:r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019" y="2345735"/>
            <a:ext cx="3525161" cy="23501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77066" y="2345735"/>
            <a:ext cx="3284007" cy="21893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67467" y="2350420"/>
            <a:ext cx="3296561" cy="21977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911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4767" y="131806"/>
            <a:ext cx="6099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Детский клуб «Отдыхай - ка»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1306" y="716582"/>
            <a:ext cx="5329415" cy="29986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739026"/>
            <a:ext cx="4572396" cy="30482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3111" y="3641423"/>
            <a:ext cx="3614748" cy="15808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02029" y="3599876"/>
            <a:ext cx="2957384" cy="16639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/>
          <a:srcRect l="14461" r="13231"/>
          <a:stretch/>
        </p:blipFill>
        <p:spPr>
          <a:xfrm>
            <a:off x="7663583" y="3599876"/>
            <a:ext cx="3375120" cy="16924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280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99325" y="24714"/>
            <a:ext cx="6277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Студия танца живота «</a:t>
            </a:r>
            <a:r>
              <a:rPr lang="ru-RU" sz="32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Ясмин</a:t>
            </a:r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057" y="634203"/>
            <a:ext cx="4382927" cy="29219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04770" y="703881"/>
            <a:ext cx="4127554" cy="275170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4812" y="3549975"/>
            <a:ext cx="5608626" cy="1988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86250" y="3736858"/>
            <a:ext cx="2421441" cy="16142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53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42777" y="24714"/>
            <a:ext cx="25907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Наши будни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34" y="1608438"/>
            <a:ext cx="2730843" cy="18205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34" y="3500566"/>
            <a:ext cx="2734447" cy="18229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36470" y="609489"/>
            <a:ext cx="248177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Конкурс 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«Маленький принц»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717" y="1859246"/>
            <a:ext cx="2730843" cy="18205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717" y="3797128"/>
            <a:ext cx="2730843" cy="182056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618240" y="689182"/>
            <a:ext cx="38843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Праздничный прием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«День красоты, женственности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и любви»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764" y="1671840"/>
            <a:ext cx="2754674" cy="18364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800" y="3679808"/>
            <a:ext cx="2734603" cy="182306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656196" y="669324"/>
            <a:ext cx="266771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Конкурс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«Семейный портрет»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751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21" y="1062680"/>
            <a:ext cx="2990336" cy="19935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21" y="3149597"/>
            <a:ext cx="2990336" cy="199355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353177" y="191006"/>
            <a:ext cx="217559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Конкурс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«Мамина Мама»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775" y="1062680"/>
            <a:ext cx="2993425" cy="19956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776" y="3149597"/>
            <a:ext cx="2993424" cy="199561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671378" y="192030"/>
            <a:ext cx="229421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День сотрудников</a:t>
            </a:r>
          </a:p>
          <a:p>
            <a:pPr algn="ctr"/>
            <a:r>
              <a:rPr lang="ru-RU" sz="2400" b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О</a:t>
            </a:r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ВД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760"/>
          <a:stretch/>
        </p:blipFill>
        <p:spPr>
          <a:xfrm>
            <a:off x="7776518" y="1062680"/>
            <a:ext cx="2726725" cy="194962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518" y="3114586"/>
            <a:ext cx="2704757" cy="202856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209761" y="231683"/>
            <a:ext cx="19960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День пожилого 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человека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683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9989" y="14845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МО «п. Депутатский»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052" y="1004788"/>
            <a:ext cx="7949873" cy="44809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697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07" y="887687"/>
            <a:ext cx="3215846" cy="21438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07" y="3105725"/>
            <a:ext cx="3215846" cy="214389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488786" y="114873"/>
            <a:ext cx="17972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День защиты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детей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909" y="887688"/>
            <a:ext cx="3215847" cy="21438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909" y="3105725"/>
            <a:ext cx="3215847" cy="214389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584853" y="56690"/>
            <a:ext cx="27959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Новогодний спектакль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«Звезда </a:t>
            </a:r>
            <a:r>
              <a:rPr lang="ru-RU" sz="2400" b="1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Валара</a:t>
            </a:r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»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822" y="887687"/>
            <a:ext cx="3165450" cy="21103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36" y="3078265"/>
            <a:ext cx="3257036" cy="2171357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087335" y="56690"/>
            <a:ext cx="310052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День народного единства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«Мы вместе»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631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94"/>
            <a:ext cx="4840644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974" y="220878"/>
            <a:ext cx="4178900" cy="2785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974" y="3115618"/>
            <a:ext cx="4178900" cy="27859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98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83" y="634315"/>
            <a:ext cx="3632885" cy="24219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223" y="634315"/>
            <a:ext cx="3632884" cy="2421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361" y="634315"/>
            <a:ext cx="3632884" cy="24219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83" y="3105778"/>
            <a:ext cx="3632885" cy="24219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432" y="3303373"/>
            <a:ext cx="3613485" cy="24089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362" y="3236552"/>
            <a:ext cx="3632884" cy="242192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31303" y="0"/>
            <a:ext cx="70038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Праздничные мероприятия ко Дню Победы</a:t>
            </a:r>
            <a:endParaRPr lang="ru-RU" sz="32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82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86" y="1268648"/>
            <a:ext cx="2630959" cy="17539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14" y="4920049"/>
            <a:ext cx="2630959" cy="17539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09" y="1258205"/>
            <a:ext cx="2630959" cy="17539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245" y="4920049"/>
            <a:ext cx="2630959" cy="17539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50" t="40909" r="22328" b="12777"/>
          <a:stretch/>
        </p:blipFill>
        <p:spPr>
          <a:xfrm>
            <a:off x="6442971" y="759275"/>
            <a:ext cx="3451654" cy="15830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498" t="7786" r="38544" b="5880"/>
          <a:stretch/>
        </p:blipFill>
        <p:spPr>
          <a:xfrm>
            <a:off x="9980141" y="149675"/>
            <a:ext cx="1169774" cy="2174789"/>
          </a:xfrm>
          <a:prstGeom prst="rect">
            <a:avLst/>
          </a:prstGeom>
        </p:spPr>
      </p:pic>
      <p:pic>
        <p:nvPicPr>
          <p:cNvPr id="10" name="Рисунок 9" descr="IMG_2128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43" y="2939635"/>
            <a:ext cx="3073035" cy="1992671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Рисунок 10" descr="IMG_195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50640" y="2784784"/>
            <a:ext cx="3504167" cy="233611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2" name="Рисунок 11" descr="20180218_163015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87312" y="2857256"/>
            <a:ext cx="3393519" cy="216961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3" name="Рисунок 12" descr="20180218_17132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90216" y="2663300"/>
            <a:ext cx="4116998" cy="245759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4" name="Рисунок 13" descr="20180218_171639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804579" y="4553250"/>
            <a:ext cx="3912667" cy="220087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5" name="Рисунок 14" descr="20180218_161957.jpg"/>
          <p:cNvPicPr>
            <a:picLocks noChangeAspect="1"/>
          </p:cNvPicPr>
          <p:nvPr/>
        </p:nvPicPr>
        <p:blipFill rotWithShape="1">
          <a:blip r:embed="rId14" cstate="print"/>
          <a:srcRect l="7670" t="4833" r="20161" b="12127"/>
          <a:stretch/>
        </p:blipFill>
        <p:spPr>
          <a:xfrm>
            <a:off x="9226306" y="4659092"/>
            <a:ext cx="3073301" cy="198919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7640237" y="0"/>
            <a:ext cx="13580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Пасха</a:t>
            </a:r>
            <a:endParaRPr lang="ru-RU" sz="40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8535" y="23717"/>
            <a:ext cx="485742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1 мая: </a:t>
            </a:r>
          </a:p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Парад – шествие трудовых коллективов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«Проводы зимы»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28697" y="2324464"/>
            <a:ext cx="23230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Масленица</a:t>
            </a:r>
            <a:endParaRPr lang="ru-RU" sz="40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531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81" y="118075"/>
            <a:ext cx="3207608" cy="21384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532" y="118075"/>
            <a:ext cx="3236441" cy="21768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278" y="807994"/>
            <a:ext cx="4743965" cy="31626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81" y="2294924"/>
            <a:ext cx="3207608" cy="21384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81" y="4471773"/>
            <a:ext cx="3207608" cy="21384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57" t="26208" r="23393" b="9654"/>
          <a:stretch/>
        </p:blipFill>
        <p:spPr>
          <a:xfrm>
            <a:off x="3473277" y="4078072"/>
            <a:ext cx="3221911" cy="23395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531" y="2344618"/>
            <a:ext cx="3236441" cy="215762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311" r="36988"/>
          <a:stretch/>
        </p:blipFill>
        <p:spPr>
          <a:xfrm>
            <a:off x="6773764" y="4078072"/>
            <a:ext cx="1443479" cy="21057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19" y="4551404"/>
            <a:ext cx="3237153" cy="215810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055622" y="50054"/>
            <a:ext cx="15792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Ысыах</a:t>
            </a:r>
            <a:endParaRPr lang="ru-RU" sz="40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7" name="Рисунок 16" descr="thai_decoration_preview_7cb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259245" y="50054"/>
            <a:ext cx="650505" cy="650505"/>
          </a:xfrm>
          <a:prstGeom prst="rect">
            <a:avLst/>
          </a:prstGeom>
        </p:spPr>
      </p:pic>
      <p:pic>
        <p:nvPicPr>
          <p:cNvPr id="18" name="Рисунок 17" descr="thai_decoration_preview_7cb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73764" y="50053"/>
            <a:ext cx="650505" cy="6505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780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6848" y="139641"/>
            <a:ext cx="75520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Наш вклад в «Год добровольчества»</a:t>
            </a:r>
            <a:endParaRPr lang="ru-RU" sz="32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7535" y="841229"/>
            <a:ext cx="367440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Благотворительная  Ярмарка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14" y="1293485"/>
            <a:ext cx="3520646" cy="2347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43" y="3721465"/>
            <a:ext cx="2532105" cy="168807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469474" y="751201"/>
            <a:ext cx="357822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Благотворительная Аукцион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580" y="1212866"/>
            <a:ext cx="3601397" cy="24009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01" y="3640582"/>
            <a:ext cx="2774753" cy="18498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77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7874" y="147824"/>
            <a:ext cx="33345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Благотворительная Акция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«По зову сердца 2»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978821"/>
            <a:ext cx="3369940" cy="22466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396" y="3250396"/>
            <a:ext cx="2861619" cy="19077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80048" y="147824"/>
            <a:ext cx="355417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Благотворительная концер</a:t>
            </a:r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т</a:t>
            </a:r>
          </a:p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«Подари праздник детям»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36" y="978821"/>
            <a:ext cx="3310584" cy="22070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66" y="3312463"/>
            <a:ext cx="2460905" cy="18456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091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4359" y="111443"/>
            <a:ext cx="41921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Добровольческая Акция</a:t>
            </a:r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 в ДИПИ</a:t>
            </a:r>
          </a:p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«Помним, Гордимся, Благодарим»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67" y="942440"/>
            <a:ext cx="3310855" cy="2483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230" y="3543028"/>
            <a:ext cx="2286418" cy="17148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697164" y="111443"/>
            <a:ext cx="33345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Благотворительная Акция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«По зову сердца 3»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164" y="942441"/>
            <a:ext cx="3522337" cy="2348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89" y="3361304"/>
            <a:ext cx="3009450" cy="20063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574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5927" y="93159"/>
            <a:ext cx="450315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Выездной концерт в Дом Интернат </a:t>
            </a:r>
          </a:p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Престарелых и Инвалидов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В рамках декады инвалидов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25" y="1293488"/>
            <a:ext cx="3229559" cy="21530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339" y="3535858"/>
            <a:ext cx="2538330" cy="16922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24567" y="231658"/>
            <a:ext cx="157126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Елка Добра</a:t>
            </a:r>
            <a:endParaRPr lang="ru-RU" sz="2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803" y="782455"/>
            <a:ext cx="3510792" cy="23405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374" y="3212115"/>
            <a:ext cx="3291530" cy="21943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89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298" y="1"/>
            <a:ext cx="7286676" cy="528869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33370" y="1674674"/>
            <a:ext cx="54505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СПАСИБО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ЗА ВНИМАНИЕ!!!</a:t>
            </a:r>
            <a:endParaRPr lang="ru-RU" sz="5400" b="1" cap="none" spc="0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38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8453" y="271850"/>
            <a:ext cx="1047029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>
                  <a:solidFill>
                    <a:srgbClr val="00B300">
                      <a:lumMod val="50000"/>
                    </a:srgb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         </a:t>
            </a: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Организаций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, учреждений, предприятий – 80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9900"/>
              </a:solidFill>
              <a:latin typeface="Tahoma" panose="020B060403050404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           Депутатов </a:t>
            </a:r>
            <a:r>
              <a:rPr lang="ru-RU" altLang="ru-RU" sz="24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наслежного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 Совета – </a:t>
            </a: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15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9900"/>
              </a:solidFill>
              <a:latin typeface="Tahoma" panose="020B060403050404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u="sng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Общественные </a:t>
            </a:r>
            <a:r>
              <a:rPr lang="ru-RU" altLang="ru-RU" sz="2400" b="1" u="sng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организации: </a:t>
            </a:r>
            <a:endParaRPr lang="ru-RU" altLang="ru-RU" sz="2400" b="1" u="sng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9900"/>
              </a:solidFill>
              <a:latin typeface="Tahoma" panose="020B060403050404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- Женсовет;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- Совет ветеранов;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- Общество инвалидов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;</a:t>
            </a:r>
            <a:endParaRPr lang="ru-RU" altLang="ru-RU" sz="24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9900"/>
              </a:solidFill>
              <a:latin typeface="Tahoma" panose="020B060403050404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- Отделение 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Ассамблеи народов РС (Я</a:t>
            </a: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);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- </a:t>
            </a:r>
            <a:r>
              <a:rPr lang="ru-RU" altLang="ru-RU" sz="24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Усть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- Янское отделение </a:t>
            </a: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республиканской Ассоциации 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коренных малочисленных народов </a:t>
            </a: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Севера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;</a:t>
            </a:r>
            <a:endParaRPr lang="ru-RU" altLang="ru-RU" sz="24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9900"/>
              </a:solidFill>
              <a:latin typeface="Tahoma" panose="020B060403050404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- Совет отцов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;</a:t>
            </a:r>
            <a:endParaRPr lang="ru-RU" altLang="ru-RU" sz="2400" b="1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9900"/>
              </a:solidFill>
              <a:latin typeface="Tahoma" panose="020B060403050404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- 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Ж</a:t>
            </a:r>
            <a:r>
              <a:rPr lang="ru-RU" altLang="ru-RU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енский 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клуб «</a:t>
            </a:r>
            <a:r>
              <a:rPr lang="ru-RU" altLang="ru-RU" sz="24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Берегиня</a:t>
            </a:r>
            <a:r>
              <a:rPr lang="ru-RU" altLang="ru-RU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9900"/>
                </a:solidFill>
                <a:latin typeface="Tahoma" panose="020B0604030504040204" pitchFamily="34" charset="0"/>
              </a:rPr>
              <a:t>»  и др. </a:t>
            </a:r>
          </a:p>
        </p:txBody>
      </p:sp>
    </p:spTree>
    <p:extLst>
      <p:ext uri="{BB962C8B-B14F-4D97-AF65-F5344CB8AC3E}">
        <p14:creationId xmlns="" xmlns:p14="http://schemas.microsoft.com/office/powerpoint/2010/main" val="42087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713"/>
            <a:ext cx="12192000" cy="6858000"/>
          </a:xfrm>
          <a:prstGeom prst="rect">
            <a:avLst/>
          </a:prstGeom>
        </p:spPr>
      </p:pic>
      <p:pic>
        <p:nvPicPr>
          <p:cNvPr id="3" name="Picture 2" descr="C:\Users\Металлург\Desktop\IMG_9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096000" y="558905"/>
            <a:ext cx="3527562" cy="5291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94270" y="1999384"/>
            <a:ext cx="6096000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        Директор МБУК ДК «Металлург» </a:t>
            </a:r>
          </a:p>
          <a:p>
            <a:r>
              <a:rPr lang="ru-RU" sz="2000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    -</a:t>
            </a:r>
            <a:r>
              <a:rPr lang="ru-RU" sz="2800" b="1" u="sng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Дзьоба Нина Максимовна</a:t>
            </a:r>
          </a:p>
          <a:p>
            <a:pPr algn="ctr"/>
            <a:r>
              <a:rPr lang="ru-RU" sz="28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Образование: Высшее</a:t>
            </a:r>
          </a:p>
          <a:p>
            <a:pPr algn="ctr"/>
            <a: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Режиссура массовых представлений и зрелищ</a:t>
            </a:r>
          </a:p>
          <a:p>
            <a:pPr algn="ctr"/>
            <a: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ВСГИК г. Улан - Удэ</a:t>
            </a:r>
            <a: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«Отличник культуры РС (Якутия)</a:t>
            </a:r>
            <a:b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«Почетный гражданин </a:t>
            </a:r>
            <a:r>
              <a:rPr lang="ru-RU" b="1" dirty="0" err="1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Усть</a:t>
            </a:r>
            <a: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– Янского района»</a:t>
            </a:r>
            <a:b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Почетная грамота  Министерства культуры РФ </a:t>
            </a:r>
          </a:p>
          <a:p>
            <a: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 Российского профсоюза работников культуры</a:t>
            </a:r>
            <a:b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 Знак отличия Республики Саха (Якутия) «Гражданская доблесть»</a:t>
            </a:r>
            <a:endParaRPr lang="ru-RU" b="1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4270" y="-35478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Муниципальное бюджетное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учреждение культуры</a:t>
            </a:r>
            <a:br>
              <a:rPr lang="ru-RU" sz="3200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sz="3200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«Дом культуры «Металлург»»</a:t>
            </a:r>
            <a:endParaRPr lang="ru-RU" sz="3200" b="1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323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4262"/>
          <a:stretch/>
        </p:blipFill>
        <p:spPr>
          <a:xfrm>
            <a:off x="838716" y="107092"/>
            <a:ext cx="1418452" cy="17876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5333" y="1894703"/>
            <a:ext cx="272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Художественный руководитель 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Груздева Евгения Евгеньевна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Образование: Высшее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Менеджмент СКД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ВСГИК г. Улан - Удэ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545" t="28201" r="32554" b="25473"/>
          <a:stretch/>
        </p:blipFill>
        <p:spPr>
          <a:xfrm rot="16200000">
            <a:off x="2855461" y="281383"/>
            <a:ext cx="1787611" cy="14390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6657" y="1894703"/>
            <a:ext cx="272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Режиссер</a:t>
            </a:r>
          </a:p>
          <a:p>
            <a:pPr algn="ctr"/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Фандрих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 Светлана Валерьевна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Образование: Высшее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Режиссер любительского театра</a:t>
            </a:r>
          </a:p>
          <a:p>
            <a:pPr algn="ctr"/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АГИиК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  г. Барнаул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113" b="19247"/>
          <a:stretch/>
        </p:blipFill>
        <p:spPr>
          <a:xfrm>
            <a:off x="5219293" y="107091"/>
            <a:ext cx="1501754" cy="17791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07561" y="1853513"/>
            <a:ext cx="272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Руководитель студии</a:t>
            </a:r>
          </a:p>
          <a:p>
            <a:pPr algn="ctr"/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Сичкарук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 Оксана Григорьевна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Образование: Высшее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Менеджмент СКД</a:t>
            </a:r>
          </a:p>
          <a:p>
            <a:pPr algn="ctr"/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СПбГУП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 г. Санкт - Петербург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477" y="107091"/>
            <a:ext cx="1344312" cy="17924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95024" y="1886253"/>
            <a:ext cx="2725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Специалист по клубной работе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(организатор досуга)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Потапова Раиса Егоровна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Образование: Высшее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Менеджмент СКД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АГИКИ г. Якутск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533" r="19771"/>
          <a:stretch/>
        </p:blipFill>
        <p:spPr>
          <a:xfrm>
            <a:off x="833478" y="3116377"/>
            <a:ext cx="1416908" cy="178761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5333" y="4974941"/>
            <a:ext cx="272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Звукооформитель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Нургалиев Александр </a:t>
            </a:r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Фанавиевич</a:t>
            </a:r>
            <a:endParaRPr lang="ru-RU" sz="1200" b="1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Образование: Высшее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Звукорежиссер кино и </a:t>
            </a:r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телевидиния</a:t>
            </a:r>
            <a:endParaRPr lang="ru-RU" sz="1200" b="1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УГК им. М.П. Мусорского г. Свердловск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652" t="24332" r="52319" b="22672"/>
          <a:stretch/>
        </p:blipFill>
        <p:spPr>
          <a:xfrm>
            <a:off x="3083863" y="3117232"/>
            <a:ext cx="1439030" cy="17867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87365" y="4958638"/>
            <a:ext cx="272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Методист</a:t>
            </a:r>
          </a:p>
          <a:p>
            <a:pPr algn="ctr"/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Новгородова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 Антонина Ивановна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Образование: Высшее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Технолог СКД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ВСГАКИ г. Улан - Удэ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666" t="29238" r="39293" b="41241"/>
          <a:stretch/>
        </p:blipFill>
        <p:spPr>
          <a:xfrm>
            <a:off x="5212582" y="3117232"/>
            <a:ext cx="1508465" cy="17906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07561" y="4938541"/>
            <a:ext cx="2725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Специалист по клубной работе 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(руководитель хора)</a:t>
            </a:r>
          </a:p>
          <a:p>
            <a:pPr algn="ctr"/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Протопопова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 Татьяна Афанасьевна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Образование: Среднее специальное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Дирижер самодеятельного хора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ЯРКПУ г. Якутск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62957" y="4970779"/>
            <a:ext cx="272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Художник - оформитель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Слепцов Платон Алексеевич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Образование: Среднее профессиональное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Учитель ИЗО, Черчения и Технологии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НПК п. Намцы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059151" y="335845"/>
            <a:ext cx="684804" cy="618630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С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П</a:t>
            </a:r>
          </a:p>
          <a:p>
            <a:pPr algn="ctr"/>
            <a:r>
              <a:rPr lang="ru-RU" sz="36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Е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Ц</a:t>
            </a:r>
          </a:p>
          <a:p>
            <a:pPr algn="ctr"/>
            <a:r>
              <a:rPr lang="ru-RU" sz="36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И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А</a:t>
            </a:r>
          </a:p>
          <a:p>
            <a:pPr algn="ctr"/>
            <a:r>
              <a:rPr lang="ru-RU" sz="36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Л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И</a:t>
            </a:r>
          </a:p>
          <a:p>
            <a:pPr algn="ctr"/>
            <a:r>
              <a:rPr lang="ru-RU" sz="3600" b="1" cap="none" spc="0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С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Т</a:t>
            </a:r>
          </a:p>
          <a:p>
            <a:pPr algn="ctr"/>
            <a:r>
              <a:rPr lang="ru-RU" sz="3600" b="1" cap="none" spc="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Ы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680" y="3116377"/>
            <a:ext cx="1409773" cy="18564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72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5546" y="141237"/>
            <a:ext cx="96053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Цель: </a:t>
            </a:r>
            <a: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        Создание  благоприятных условий для  развития творческого  потенциала и духовно-нравственного самоопределения личности,  сохранения и распространения нематериального культурного наследия посредством организации досуга жителей муниципального образования.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5546" y="1733604"/>
            <a:ext cx="9358184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b="1" u="sng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Задачи</a:t>
            </a:r>
            <a:r>
              <a:rPr lang="ru-RU" b="1" u="sng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</a:t>
            </a:r>
          </a:p>
          <a:p>
            <a:pPr>
              <a:lnSpc>
                <a:spcPct val="80000"/>
              </a:lnSpc>
              <a:defRPr/>
            </a:pPr>
            <a:endParaRPr lang="ru-RU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just">
              <a:lnSpc>
                <a:spcPct val="80000"/>
              </a:lnSpc>
              <a:defRPr/>
            </a:pPr>
            <a:r>
              <a:rPr lang="ru-RU" b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- Формирование и удовлетворение потребностей населения в сохранении и развитии традиционного народного художественного творчества,  любительского (самодеятельного) творчества, творческой инициативы и социально-культурной активности населения.</a:t>
            </a:r>
          </a:p>
          <a:p>
            <a:pPr>
              <a:lnSpc>
                <a:spcPct val="80000"/>
              </a:lnSpc>
              <a:defRPr/>
            </a:pPr>
            <a:endParaRPr lang="ru-RU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ru-RU" b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- Сохранение и развитие культуры коренных малочисленных народов Севера и иных самобытных национальных культур.</a:t>
            </a:r>
          </a:p>
          <a:p>
            <a:pPr>
              <a:lnSpc>
                <a:spcPct val="80000"/>
              </a:lnSpc>
              <a:defRPr/>
            </a:pPr>
            <a:endParaRPr lang="ru-RU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just">
              <a:lnSpc>
                <a:spcPct val="80000"/>
              </a:lnSpc>
              <a:defRPr/>
            </a:pPr>
            <a:r>
              <a:rPr lang="ru-RU" b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- Предоставление услуг социально-культурного, оздоровительного и развлекательного характера, доступным  широким слоям населения.</a:t>
            </a:r>
          </a:p>
          <a:p>
            <a:pPr>
              <a:lnSpc>
                <a:spcPct val="80000"/>
              </a:lnSpc>
              <a:defRPr/>
            </a:pPr>
            <a:endParaRPr lang="ru-RU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ru-RU" b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- Расширение спектра предоставляемых населению КДУ.</a:t>
            </a:r>
          </a:p>
          <a:p>
            <a:pPr>
              <a:lnSpc>
                <a:spcPct val="80000"/>
              </a:lnSpc>
              <a:defRPr/>
            </a:pPr>
            <a:endParaRPr lang="ru-RU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ru-RU" b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- Развитие фонда внебюджетных доходов учреждений культуры</a:t>
            </a:r>
            <a:r>
              <a:rPr lang="ru-RU" b="1" i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1573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00649" y="6607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Направления деятельности </a:t>
            </a:r>
          </a:p>
          <a:p>
            <a:pPr algn="ctr"/>
            <a:r>
              <a:rPr lang="ru-RU" sz="28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МБУК </a:t>
            </a:r>
            <a:r>
              <a:rPr lang="ru-RU" sz="2800" b="1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2800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«ДК «Металлург»»</a:t>
            </a:r>
            <a:endParaRPr lang="ru-RU" sz="2800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24" y="1191421"/>
            <a:ext cx="4163929" cy="41456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649" y="1191422"/>
            <a:ext cx="4109060" cy="41456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412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0876" y="59379"/>
            <a:ext cx="83366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«Повышение эффективности и качества услуг, </a:t>
            </a:r>
          </a:p>
          <a:p>
            <a:pPr algn="ctr"/>
            <a: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предоставляемых населению </a:t>
            </a:r>
            <a:b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МБУК   «ДК Металлург» за 2018 год </a:t>
            </a:r>
            <a:endParaRPr lang="ru-RU" b="1" dirty="0">
              <a:ln w="95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5051852"/>
              </p:ext>
            </p:extLst>
          </p:nvPr>
        </p:nvGraphicFramePr>
        <p:xfrm>
          <a:off x="823785" y="1042088"/>
          <a:ext cx="9111047" cy="4483062"/>
        </p:xfrm>
        <a:graphic>
          <a:graphicData uri="http://schemas.openxmlformats.org/drawingml/2006/table">
            <a:tbl>
              <a:tblPr/>
              <a:tblGrid>
                <a:gridCol w="387243"/>
                <a:gridCol w="2203150"/>
                <a:gridCol w="893241"/>
                <a:gridCol w="982565"/>
                <a:gridCol w="1071887"/>
                <a:gridCol w="1250536"/>
                <a:gridCol w="2322425"/>
              </a:tblGrid>
              <a:tr h="11365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Наименование показателя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Единица измерения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Значения, утвержденные в Дорожной карте на </a:t>
                      </a:r>
                      <a:r>
                        <a:rPr lang="ru-RU" sz="105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год </a:t>
                      </a:r>
                      <a:r>
                        <a:rPr lang="ru-RU" sz="105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2018 г.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Фактические значения за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 2018 год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Выполнение утвержденных значений показателей %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Источник информации о фактических показателях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567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Увеличение численности участников мероприятий культурно-досуговых формирований и мероприятий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един.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12811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14208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111</a:t>
                      </a:r>
                      <a:r>
                        <a:rPr lang="ru-RU" sz="105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журнал учета работы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465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Увеличение доли детей, привлекаемых к участию в культурно-досуговых формированиях и творческих мероприятиях, в общем числе детей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един.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927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1515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164</a:t>
                      </a:r>
                      <a:r>
                        <a:rPr lang="ru-RU" sz="105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r>
                        <a:rPr lang="ru-RU" sz="105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журнал учета работы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065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Увеличение количества предоставляемых дополнительных услуг учреждениями культуры 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239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306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128</a:t>
                      </a:r>
                      <a:r>
                        <a:rPr lang="ru-RU" sz="105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r>
                        <a:rPr lang="ru-RU" sz="105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муниципальное задание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065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Доля средств от приносящей доход деятельности, в фонде заработной платы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650 000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962 234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148</a:t>
                      </a:r>
                      <a:r>
                        <a:rPr lang="ru-RU" sz="105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/>
                          <a:cs typeface="Times New Roman"/>
                        </a:rPr>
                        <a:t>План ФХД</a:t>
                      </a:r>
                      <a:endParaRPr lang="ru-RU" sz="1100" dirty="0"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240" marR="542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2167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1961</TotalTime>
  <Words>787</Words>
  <Application>Microsoft Office PowerPoint</Application>
  <PresentationFormat>Произвольный</PresentationFormat>
  <Paragraphs>218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Грань</vt:lpstr>
      <vt:lpstr>Муниципальное образование п. Депутатский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образование пос. Депутатский</dc:title>
  <dc:creator>Женечка</dc:creator>
  <cp:lastModifiedBy>платон</cp:lastModifiedBy>
  <cp:revision>56</cp:revision>
  <dcterms:created xsi:type="dcterms:W3CDTF">2019-01-17T06:03:59Z</dcterms:created>
  <dcterms:modified xsi:type="dcterms:W3CDTF">2019-01-23T01:21:28Z</dcterms:modified>
</cp:coreProperties>
</file>